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6"/>
  </p:notesMasterIdLst>
  <p:handoutMasterIdLst>
    <p:handoutMasterId r:id="rId37"/>
  </p:handoutMasterIdLst>
  <p:sldIdLst>
    <p:sldId id="261" r:id="rId3"/>
    <p:sldId id="275" r:id="rId4"/>
    <p:sldId id="268" r:id="rId5"/>
    <p:sldId id="273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91" r:id="rId19"/>
    <p:sldId id="300" r:id="rId20"/>
    <p:sldId id="288" r:id="rId21"/>
    <p:sldId id="293" r:id="rId22"/>
    <p:sldId id="289" r:id="rId23"/>
    <p:sldId id="290" r:id="rId24"/>
    <p:sldId id="292" r:id="rId25"/>
    <p:sldId id="294" r:id="rId26"/>
    <p:sldId id="296" r:id="rId27"/>
    <p:sldId id="295" r:id="rId28"/>
    <p:sldId id="298" r:id="rId29"/>
    <p:sldId id="297" r:id="rId30"/>
    <p:sldId id="301" r:id="rId31"/>
    <p:sldId id="299" r:id="rId32"/>
    <p:sldId id="302" r:id="rId33"/>
    <p:sldId id="303" r:id="rId34"/>
    <p:sldId id="269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1E1E1E"/>
    <a:srgbClr val="7F7F7F"/>
    <a:srgbClr val="525252"/>
    <a:srgbClr val="005E77"/>
    <a:srgbClr val="DCE7F0"/>
    <a:srgbClr val="1D8D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38" autoAdjust="0"/>
    <p:restoredTop sz="95807" autoAdjust="0"/>
  </p:normalViewPr>
  <p:slideViewPr>
    <p:cSldViewPr snapToGrid="0" snapToObjects="1">
      <p:cViewPr varScale="1">
        <p:scale>
          <a:sx n="57" d="100"/>
          <a:sy n="57" d="100"/>
        </p:scale>
        <p:origin x="68" y="87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5" Type="http://schemas.openxmlformats.org/officeDocument/2006/relationships/slide" Target="slides/slide33.xml"/><Relationship Id="rId4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3-11-2021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064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822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8B933-0F9A-47D0-AB62-16BA5CAFB752}" type="datetime1">
              <a:rPr lang="nl-BE" smtClean="0"/>
              <a:t>3/11/2021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012D3-A8F1-4A80-BA4B-79B73C4BF3EB}" type="datetime1">
              <a:rPr lang="nl-BE" smtClean="0"/>
              <a:t>3/11/2021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3DA2C-E988-46F8-BB9C-681CF7C01989}" type="datetime1">
              <a:rPr lang="nl-BE" smtClean="0"/>
              <a:t>3/11/2021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C0EA9-40F3-4A81-8627-83E37E659D83}" type="datetime1">
              <a:rPr lang="nl-BE" smtClean="0"/>
              <a:t>3/11/2021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27A68-CF5D-4B66-A925-6D415AB8DB74}" type="datetime1">
              <a:rPr lang="nl-BE" smtClean="0"/>
              <a:t>3/11/2021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F206-A2AC-4F97-8B03-59EEE57FE1ED}" type="datetime1">
              <a:rPr lang="nl-BE" smtClean="0"/>
              <a:t>3/11/2021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08C70-E4EF-4AA8-B4AA-172DDD3D8F4A}" type="datetime1">
              <a:rPr lang="nl-BE" smtClean="0"/>
              <a:t>3/11/2021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BF4BF-071F-4081-A3D9-8E89EAA31BA5}" type="datetime1">
              <a:rPr lang="nl-BE" smtClean="0"/>
              <a:t>3/11/2021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1C8E-FD58-48E1-A1E5-8B836643C13A}" type="datetime1">
              <a:rPr lang="nl-BE" smtClean="0"/>
              <a:t>3/11/2021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43E-18E6-4C94-AF14-7921EFE91C00}" type="datetime1">
              <a:rPr lang="nl-BE" smtClean="0"/>
              <a:t>3/11/2021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6F2D40D2-3E38-4B48-A376-EF24F2A39BFE}" type="datetime1">
              <a:rPr lang="nl-BE" smtClean="0"/>
              <a:t>3/11/2021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GB"/>
              <a:t>Master in de toegepaste informatica, Multimedia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55C33D31-155B-47C9-B836-CE3B2A10F502}" type="datetime1">
              <a:rPr lang="nl-BE" smtClean="0"/>
              <a:t>3/11/2021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GB"/>
              <a:t>Master in de toegepaste informatica, Multimedia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Eerste tussentijdse presentatie</a:t>
            </a:r>
            <a:br>
              <a:rPr lang="nl-NL"/>
            </a:br>
            <a:br>
              <a:rPr lang="nl-NL"/>
            </a:br>
            <a:r>
              <a:rPr lang="nl-NL" sz="1800"/>
              <a:t>Parket Style Transfer: Afbeeldingen Hercreëren met Houten Pixels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/>
              <a:t>Matthias Vandersanden</a:t>
            </a:r>
            <a:endParaRPr lang="nl-NL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3D4C44A-8D67-4D20-8833-BEDDEB23D6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850" r="15850"/>
          <a:stretch/>
        </p:blipFill>
        <p:spPr>
          <a:xfrm>
            <a:off x="7541776" y="635985"/>
            <a:ext cx="4650223" cy="4468813"/>
          </a:xfrm>
        </p:spPr>
      </p:pic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4616A1-7819-4E52-BEF6-35C8E124A0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000" y="1656000"/>
                <a:ext cx="6455979" cy="4464000"/>
              </a:xfrm>
            </p:spPr>
            <p:txBody>
              <a:bodyPr/>
              <a:lstStyle/>
              <a:p>
                <a:r>
                  <a:rPr lang="nl-NL" dirty="0"/>
                  <a:t>Meerdere mogelijkheden</a:t>
                </a:r>
              </a:p>
              <a:p>
                <a:endParaRPr lang="nl-NL" dirty="0"/>
              </a:p>
              <a:p>
                <a:pPr lvl="1"/>
                <a:r>
                  <a:rPr lang="nl-NL" dirty="0"/>
                  <a:t>Regular grid </a:t>
                </a:r>
              </a:p>
              <a:p>
                <a:pPr lvl="1"/>
                <a:endParaRPr lang="nl-NL" dirty="0"/>
              </a:p>
              <a:p>
                <a:pPr lvl="1"/>
                <a:r>
                  <a:rPr lang="nl-NL" dirty="0"/>
                  <a:t>Grid waarvan edges neigen naar de edges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nl-NL" b="0" dirty="0"/>
              </a:p>
              <a:p>
                <a:pPr lvl="2"/>
                <a:r>
                  <a:rPr lang="en-US" dirty="0" err="1"/>
                  <a:t>Manuele</a:t>
                </a:r>
                <a:r>
                  <a:rPr lang="en-US" dirty="0"/>
                  <a:t> of </a:t>
                </a:r>
                <a:r>
                  <a:rPr lang="en-US" dirty="0" err="1"/>
                  <a:t>automatische</a:t>
                </a:r>
                <a:r>
                  <a:rPr lang="en-US" dirty="0"/>
                  <a:t> </a:t>
                </a:r>
                <a:r>
                  <a:rPr lang="en-US" dirty="0" err="1"/>
                  <a:t>operatie</a:t>
                </a:r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 err="1"/>
                  <a:t>Verbetering</a:t>
                </a:r>
                <a:r>
                  <a:rPr lang="en-US" dirty="0"/>
                  <a:t> </a:t>
                </a:r>
                <a:r>
                  <a:rPr lang="en-US" dirty="0" err="1"/>
                  <a:t>mogelijk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54616A1-7819-4E52-BEF6-35C8E124A0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656000"/>
                <a:ext cx="6455979" cy="4464000"/>
              </a:xfrm>
              <a:blipFill>
                <a:blip r:embed="rId2"/>
                <a:stretch>
                  <a:fillRect l="-1226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48F6C-4DBA-4B1F-B74C-7CFB89384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BFDF3-509C-46DA-9BC8-4EAB356C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0BA6DF-F86C-45EB-ACB0-17321536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Patch shape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E7FB99-DCA3-454D-96CE-1DC2FC29E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686" y="12452"/>
            <a:ext cx="3019124" cy="61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9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209837-388D-466F-BE16-6EB396D1E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sz="2000" dirty="0"/>
              <a:t>Andere materialen</a:t>
            </a:r>
          </a:p>
          <a:p>
            <a:pPr lvl="1"/>
            <a:r>
              <a:rPr lang="nl-NL" sz="2000" dirty="0"/>
              <a:t>Stenen</a:t>
            </a:r>
          </a:p>
          <a:p>
            <a:pPr lvl="1"/>
            <a:r>
              <a:rPr lang="nl-NL" sz="2000" dirty="0"/>
              <a:t>Bakstenen</a:t>
            </a:r>
          </a:p>
          <a:p>
            <a:pPr lvl="1"/>
            <a:r>
              <a:rPr lang="nl-NL" sz="2000" dirty="0"/>
              <a:t>Fruit / groenten</a:t>
            </a:r>
          </a:p>
          <a:p>
            <a:pPr lvl="1"/>
            <a:r>
              <a:rPr lang="nl-NL" sz="2000" dirty="0"/>
              <a:t>Papier met texture</a:t>
            </a:r>
          </a:p>
          <a:p>
            <a:r>
              <a:rPr lang="nl-NL" sz="2000" dirty="0"/>
              <a:t>3D</a:t>
            </a:r>
          </a:p>
          <a:p>
            <a:r>
              <a:rPr lang="nl-NL" sz="2000" dirty="0"/>
              <a:t>Grid contraints</a:t>
            </a:r>
          </a:p>
          <a:p>
            <a:pPr lvl="1"/>
            <a:r>
              <a:rPr lang="en-US" sz="2000" dirty="0" err="1"/>
              <a:t>Standaard</a:t>
            </a:r>
            <a:r>
              <a:rPr lang="en-US" sz="2000" dirty="0"/>
              <a:t> grids (regular, triangular, quadtree, honeycomb)</a:t>
            </a:r>
          </a:p>
          <a:p>
            <a:pPr lvl="1"/>
            <a:r>
              <a:rPr lang="en-US" sz="2000" dirty="0"/>
              <a:t>Voronoi</a:t>
            </a:r>
          </a:p>
          <a:p>
            <a:pPr lvl="1"/>
            <a:r>
              <a:rPr lang="en-US" sz="2000" dirty="0" err="1"/>
              <a:t>Mondriaan</a:t>
            </a:r>
            <a:endParaRPr lang="en-US" sz="2000" dirty="0"/>
          </a:p>
          <a:p>
            <a:pPr lvl="1"/>
            <a:r>
              <a:rPr lang="en-US" sz="2000" dirty="0" err="1"/>
              <a:t>Escherization</a:t>
            </a:r>
            <a:r>
              <a:rPr lang="en-US" sz="2000" dirty="0"/>
              <a:t> [4]</a:t>
            </a:r>
          </a:p>
          <a:p>
            <a:pPr lvl="1"/>
            <a:r>
              <a:rPr lang="en-US" sz="2000" dirty="0" err="1"/>
              <a:t>Tetronimos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9F018E-2D9C-4EDF-BE11-B29A7CBC4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F1391-2D47-4511-90B8-DA4E6582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7C3D09-069E-4EF7-9115-F3CC0D23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Alternatieve invalshoeken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6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138CD4-5156-4743-BE69-C09D6A8C6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nl-NL" sz="2000" dirty="0"/>
                  <a:t>Kunst</a:t>
                </a:r>
              </a:p>
              <a:p>
                <a:pPr lvl="1"/>
                <a:r>
                  <a:rPr lang="nl-NL" sz="2000" dirty="0"/>
                  <a:t>Mondriaan</a:t>
                </a:r>
              </a:p>
              <a:p>
                <a:pPr lvl="1"/>
                <a:r>
                  <a:rPr lang="nl-NL" sz="2000" dirty="0"/>
                  <a:t>Kubisme</a:t>
                </a:r>
              </a:p>
              <a:p>
                <a:pPr lvl="1"/>
                <a:r>
                  <a:rPr lang="nl-NL" sz="2000" dirty="0"/>
                  <a:t>Gilmore leaves</a:t>
                </a:r>
              </a:p>
              <a:p>
                <a:pPr lvl="1"/>
                <a:r>
                  <a:rPr lang="nl-NL" sz="2000" dirty="0"/>
                  <a:t>Voronoi</a:t>
                </a:r>
              </a:p>
              <a:p>
                <a:pPr lvl="1"/>
                <a:endParaRPr lang="nl-NL" sz="2000" dirty="0"/>
              </a:p>
              <a:p>
                <a:r>
                  <a:rPr lang="nl-NL" sz="2000" dirty="0"/>
                  <a:t>Meerdere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lvl="1"/>
                <a:r>
                  <a:rPr lang="en-US" sz="2000" dirty="0" err="1"/>
                  <a:t>Gebruik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dezelfde</a:t>
                </a:r>
                <a:r>
                  <a:rPr lang="en-US" sz="2000" dirty="0"/>
                  <a:t> patches om </a:t>
                </a:r>
                <a:r>
                  <a:rPr lang="en-US" sz="2000" dirty="0" err="1"/>
                  <a:t>meerdere</a:t>
                </a:r>
                <a:r>
                  <a:rPr lang="en-US" sz="2000" dirty="0"/>
                  <a:t> images </a:t>
                </a:r>
                <a:r>
                  <a:rPr lang="en-US" sz="2000" dirty="0" err="1"/>
                  <a:t>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vullen</a:t>
                </a:r>
                <a:endParaRPr lang="en-US" sz="2000" dirty="0"/>
              </a:p>
              <a:p>
                <a:pPr lvl="1"/>
                <a:endParaRPr lang="en-US" sz="2000" dirty="0"/>
              </a:p>
              <a:p>
                <a:r>
                  <a:rPr lang="en-US" sz="2000" dirty="0" err="1"/>
                  <a:t>Combineer</a:t>
                </a:r>
                <a:r>
                  <a:rPr lang="en-US" sz="2000" dirty="0"/>
                  <a:t> patch selection </a:t>
                </a:r>
                <a:r>
                  <a:rPr lang="en-US" sz="2000" dirty="0" err="1"/>
                  <a:t>en</a:t>
                </a:r>
                <a:r>
                  <a:rPr lang="en-US" sz="2000" dirty="0"/>
                  <a:t> patch shape</a:t>
                </a:r>
              </a:p>
              <a:p>
                <a:endParaRPr lang="en-US" sz="2000" dirty="0"/>
              </a:p>
              <a:p>
                <a:r>
                  <a:rPr lang="en-US" sz="2000" dirty="0" err="1"/>
                  <a:t>Verbeter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bestaande</a:t>
                </a:r>
                <a:r>
                  <a:rPr lang="en-US" sz="2000" dirty="0"/>
                  <a:t> pipeline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3138CD4-5156-4743-BE69-C09D6A8C6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97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0EDE-5561-44D2-A9B2-849D6AAD0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D7855-EEF9-45B8-A4AD-A1F886287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2263BB-238D-473B-A43F-E860C138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Alternatieve invalshoeken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4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0C911B-BFE3-4105-AE36-57156B507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Steen / baksteen</a:t>
                </a:r>
              </a:p>
              <a:p>
                <a:pPr lvl="1"/>
                <a:r>
                  <a:rPr lang="nl-NL" dirty="0"/>
                  <a:t>Vul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met </a:t>
                </a:r>
                <a:r>
                  <a:rPr lang="en-US" dirty="0" err="1"/>
                  <a:t>baksteenafval</a:t>
                </a:r>
                <a:endParaRPr lang="en-US" dirty="0"/>
              </a:p>
              <a:p>
                <a:pPr lvl="1"/>
                <a:r>
                  <a:rPr lang="en-US" dirty="0" err="1"/>
                  <a:t>Stenen</a:t>
                </a:r>
                <a:r>
                  <a:rPr lang="en-US" dirty="0"/>
                  <a:t> </a:t>
                </a:r>
                <a:r>
                  <a:rPr lang="en-US" dirty="0" err="1"/>
                  <a:t>kunnen</a:t>
                </a:r>
                <a:r>
                  <a:rPr lang="en-US" dirty="0"/>
                  <a:t> </a:t>
                </a:r>
                <a:r>
                  <a:rPr lang="en-US" dirty="0" err="1"/>
                  <a:t>niet</a:t>
                </a:r>
                <a:r>
                  <a:rPr lang="en-US" dirty="0"/>
                  <a:t> </a:t>
                </a:r>
                <a:r>
                  <a:rPr lang="en-US" dirty="0" err="1"/>
                  <a:t>gesneden</a:t>
                </a:r>
                <a:r>
                  <a:rPr lang="en-US" dirty="0"/>
                  <a:t> </a:t>
                </a:r>
                <a:r>
                  <a:rPr lang="en-US" dirty="0" err="1"/>
                  <a:t>worden</a:t>
                </a:r>
                <a:endParaRPr lang="en-US" dirty="0"/>
              </a:p>
              <a:p>
                <a:pPr lvl="2"/>
                <a:r>
                  <a:rPr lang="en-US" dirty="0" err="1"/>
                  <a:t>Stenen</a:t>
                </a:r>
                <a:r>
                  <a:rPr lang="en-US" dirty="0"/>
                  <a:t> </a:t>
                </a:r>
                <a:r>
                  <a:rPr lang="en-US" dirty="0" err="1"/>
                  <a:t>bepalen</a:t>
                </a:r>
                <a:r>
                  <a:rPr lang="en-US" dirty="0"/>
                  <a:t> de </a:t>
                </a:r>
                <a:r>
                  <a:rPr lang="en-US" dirty="0" err="1"/>
                  <a:t>vorm</a:t>
                </a:r>
                <a:r>
                  <a:rPr lang="en-US" dirty="0"/>
                  <a:t> van de grid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 err="1">
                    <a:sym typeface="Wingdings" panose="05000000000000000000" pitchFamily="2" charset="2"/>
                  </a:rPr>
                  <a:t>combinatie</a:t>
                </a:r>
                <a:r>
                  <a:rPr lang="en-US" dirty="0">
                    <a:sym typeface="Wingdings" panose="05000000000000000000" pitchFamily="2" charset="2"/>
                  </a:rPr>
                  <a:t> van </a:t>
                </a:r>
                <a:r>
                  <a:rPr lang="en-US" dirty="0" err="1">
                    <a:sym typeface="Wingdings" panose="05000000000000000000" pitchFamily="2" charset="2"/>
                  </a:rPr>
                  <a:t>vorm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en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kleur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bepaalt</a:t>
                </a:r>
                <a:r>
                  <a:rPr lang="en-US" dirty="0">
                    <a:sym typeface="Wingdings" panose="05000000000000000000" pitchFamily="2" charset="2"/>
                  </a:rPr>
                  <a:t> de </a:t>
                </a:r>
                <a:r>
                  <a:rPr lang="en-US" dirty="0" err="1">
                    <a:sym typeface="Wingdings" panose="05000000000000000000" pitchFamily="2" charset="2"/>
                  </a:rPr>
                  <a:t>plaats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Fruit / </a:t>
                </a:r>
                <a:r>
                  <a:rPr lang="en-US" dirty="0" err="1">
                    <a:sym typeface="Wingdings" panose="05000000000000000000" pitchFamily="2" charset="2"/>
                  </a:rPr>
                  <a:t>groenten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Papier met texture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Ink splash</a:t>
                </a:r>
              </a:p>
              <a:p>
                <a:pPr lvl="1"/>
                <a:r>
                  <a:rPr lang="en-US" dirty="0" err="1">
                    <a:sym typeface="Wingdings" panose="05000000000000000000" pitchFamily="2" charset="2"/>
                  </a:rPr>
                  <a:t>Tijdschriften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60C911B-BFE3-4105-AE36-57156B507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2ACC4-DE39-41C6-ADE6-0373699E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24DAB-F52E-455C-A015-BDB0BAB7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926EF6C-7227-4E25-8ECF-CAF2D51C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Andere materialen</a:t>
            </a:r>
            <a:endParaRPr lang="en-US" dirty="0"/>
          </a:p>
        </p:txBody>
      </p:sp>
      <p:pic>
        <p:nvPicPr>
          <p:cNvPr id="7" name="Picture 6" descr="A picture containing wall, plant, decorated&#10;&#10;Description automatically generated">
            <a:extLst>
              <a:ext uri="{FF2B5EF4-FFF2-40B4-BE49-F238E27FC236}">
                <a16:creationId xmlns:a16="http://schemas.microsoft.com/office/drawing/2014/main" id="{D33F7384-6DF4-403F-979B-C1C4C6053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091" y="3651476"/>
            <a:ext cx="2413566" cy="2155371"/>
          </a:xfrm>
          <a:prstGeom prst="rect">
            <a:avLst/>
          </a:prstGeom>
        </p:spPr>
      </p:pic>
      <p:pic>
        <p:nvPicPr>
          <p:cNvPr id="9" name="Picture 8" descr="A picture containing coelenterate, invertebrate, hydrozoan&#10;&#10;Description automatically generated">
            <a:extLst>
              <a:ext uri="{FF2B5EF4-FFF2-40B4-BE49-F238E27FC236}">
                <a16:creationId xmlns:a16="http://schemas.microsoft.com/office/drawing/2014/main" id="{24A11B36-B742-4A25-9F7B-FDB700E58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98" y="3591992"/>
            <a:ext cx="2264229" cy="227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13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917690-007F-4124-9FCB-6E0CD8084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768886" cy="4464000"/>
          </a:xfrm>
        </p:spPr>
        <p:txBody>
          <a:bodyPr>
            <a:normAutofit/>
          </a:bodyPr>
          <a:lstStyle/>
          <a:p>
            <a:r>
              <a:rPr lang="en-GB" dirty="0"/>
              <a:t>3D Weaving with Curved Ribbons [2]</a:t>
            </a:r>
            <a:endParaRPr lang="nl-NL" dirty="0"/>
          </a:p>
          <a:p>
            <a:endParaRPr lang="nl-NL" dirty="0"/>
          </a:p>
          <a:p>
            <a:pPr lvl="1"/>
            <a:r>
              <a:rPr lang="nl-NL" dirty="0"/>
              <a:t>Strips snijden uit textured papier om 3D vorm te maken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Combinatie van vorm constraints en texture constraints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85CFE-0D7D-401B-BD7E-0D2076FC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132A3-904C-4DE8-AEF6-15778FFB0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409D1A-B70F-42FC-BF5C-C7EC2F0C9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3D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93C808-F650-47AE-A6ED-0FB98D78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546" y="1359036"/>
            <a:ext cx="711517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3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F2BD82-033F-469E-82D6-9FD47097C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106343" cy="4464000"/>
          </a:xfrm>
        </p:spPr>
        <p:txBody>
          <a:bodyPr/>
          <a:lstStyle/>
          <a:p>
            <a:r>
              <a:rPr lang="en-US" dirty="0"/>
              <a:t>Shape Representation by </a:t>
            </a:r>
            <a:r>
              <a:rPr lang="en-US" dirty="0" err="1"/>
              <a:t>Zippable</a:t>
            </a:r>
            <a:r>
              <a:rPr lang="en-US" dirty="0"/>
              <a:t> Ribbons [3]</a:t>
            </a:r>
          </a:p>
          <a:p>
            <a:endParaRPr lang="en-US" dirty="0"/>
          </a:p>
          <a:p>
            <a:pPr lvl="1"/>
            <a:r>
              <a:rPr lang="en-US" dirty="0" err="1"/>
              <a:t>Verdeelt</a:t>
            </a:r>
            <a:r>
              <a:rPr lang="en-US" dirty="0"/>
              <a:t> 3D </a:t>
            </a:r>
            <a:r>
              <a:rPr lang="en-US" dirty="0" err="1"/>
              <a:t>vormen</a:t>
            </a:r>
            <a:r>
              <a:rPr lang="en-US" dirty="0"/>
              <a:t> in </a:t>
            </a:r>
            <a:r>
              <a:rPr lang="en-US" dirty="0" err="1"/>
              <a:t>naastliggende</a:t>
            </a:r>
            <a:r>
              <a:rPr lang="en-US" dirty="0"/>
              <a:t> </a:t>
            </a:r>
            <a:r>
              <a:rPr lang="en-US" dirty="0" err="1"/>
              <a:t>stroken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Combinatie</a:t>
            </a:r>
            <a:r>
              <a:rPr lang="en-US" dirty="0"/>
              <a:t> met textured material </a:t>
            </a:r>
            <a:r>
              <a:rPr lang="en-US" dirty="0" err="1"/>
              <a:t>creëert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“3D </a:t>
            </a:r>
            <a:r>
              <a:rPr lang="en-US" dirty="0" err="1"/>
              <a:t>Woodpixel</a:t>
            </a:r>
            <a:r>
              <a:rPr lang="en-US" dirty="0"/>
              <a:t>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46DD5C-8C34-489A-87F8-7D87558B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A571F-AB95-4835-82C0-33DCC88A6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DF190F-C00B-448D-8CA6-0CA6B4B46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2E879-BAF5-4BA1-8C94-8DADFA6EA4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5" r="1533"/>
          <a:stretch/>
        </p:blipFill>
        <p:spPr>
          <a:xfrm>
            <a:off x="5204815" y="2309812"/>
            <a:ext cx="684711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1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4878065-C4E2-4095-A774-146E51AE29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000" y="1656000"/>
                <a:ext cx="4327773" cy="4464000"/>
              </a:xfrm>
            </p:spPr>
            <p:txBody>
              <a:bodyPr/>
              <a:lstStyle/>
              <a:p>
                <a:r>
                  <a:rPr lang="nl-NL" dirty="0"/>
                  <a:t>Peeling</a:t>
                </a:r>
              </a:p>
              <a:p>
                <a:pPr lvl="1"/>
                <a:r>
                  <a:rPr lang="nl-NL" dirty="0"/>
                  <a:t>Start vanaf een 3D vorm</a:t>
                </a:r>
              </a:p>
              <a:p>
                <a:pPr lvl="1"/>
                <a:r>
                  <a:rPr lang="nl-NL" dirty="0"/>
                  <a:t>Genereer “cutlines”</a:t>
                </a:r>
              </a:p>
              <a:p>
                <a:pPr lvl="1"/>
                <a:r>
                  <a:rPr lang="nl-NL" dirty="0"/>
                  <a:t>Gepelde schil is in de vorm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nl-NL" b="0" dirty="0"/>
              </a:p>
              <a:p>
                <a:pPr lvl="1"/>
                <a:r>
                  <a:rPr lang="en-US" dirty="0" err="1"/>
                  <a:t>Gebruik</a:t>
                </a:r>
                <a:r>
                  <a:rPr lang="en-US" dirty="0"/>
                  <a:t> </a:t>
                </a:r>
                <a:r>
                  <a:rPr lang="en-US" dirty="0" err="1"/>
                  <a:t>oppervlaktetextuur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4878065-C4E2-4095-A774-146E51AE29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656000"/>
                <a:ext cx="4327773" cy="4464000"/>
              </a:xfrm>
              <a:blipFill>
                <a:blip r:embed="rId2"/>
                <a:stretch>
                  <a:fillRect l="-1831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33F998-EF58-49E7-91E4-C4644CFB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0AB8A-C4B6-44DC-95E3-155F5E18B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B7B33D-56AD-42B8-895E-63E2D388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8C19E-A0C7-41E8-8900-E7290379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092" y="2534206"/>
            <a:ext cx="7498620" cy="23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62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95EC56-0244-46B3-A367-2C181CB3D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910400" cy="4464000"/>
          </a:xfrm>
        </p:spPr>
        <p:txBody>
          <a:bodyPr/>
          <a:lstStyle/>
          <a:p>
            <a:r>
              <a:rPr lang="nl-NL" dirty="0"/>
              <a:t>Tegels stapelen tot 3D vorm 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Bv: gestapelde voronoi tegels vormen samen een 3D figuur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ABE8E-6E63-4F83-9188-1DAA51158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D1EAD-68DA-4E64-878F-D128F4033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BE1B14-E161-4BA4-9ACB-811DF47C3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206610"/>
            <a:ext cx="11041200" cy="1152000"/>
          </a:xfrm>
        </p:spPr>
        <p:txBody>
          <a:bodyPr/>
          <a:lstStyle/>
          <a:p>
            <a:r>
              <a:rPr lang="nl-NL" dirty="0"/>
              <a:t>3D</a:t>
            </a:r>
            <a:endParaRPr lang="en-US" dirty="0"/>
          </a:p>
        </p:txBody>
      </p:sp>
      <p:pic>
        <p:nvPicPr>
          <p:cNvPr id="10" name="Picture 9" descr="Surface chart&#10;&#10;Description automatically generated with low confidence">
            <a:extLst>
              <a:ext uri="{FF2B5EF4-FFF2-40B4-BE49-F238E27FC236}">
                <a16:creationId xmlns:a16="http://schemas.microsoft.com/office/drawing/2014/main" id="{B5FAEB65-3931-4DA5-9BE2-5531F338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349" y="1656000"/>
            <a:ext cx="6267062" cy="369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44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49EC41-BF6E-41F4-AC41-37B9AAB1F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Conclusie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Veel mogelijkheden maar heeft minder weg van het originele tile based puzzelconcept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Ambitieus, zelfs in 2D heeft Woodpixel de grid en de patch detectie gescheiden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D674D-75A0-459B-A46E-9F6ED615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989E9-4468-4FE5-BC98-2924422A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189F5D5-06E3-49B0-AC7A-784379E4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67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445CDB-69E7-486A-ABF3-3943B5C1B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Vrij primitief in Woodpixel</a:t>
            </a:r>
          </a:p>
          <a:p>
            <a:endParaRPr lang="nl-NL" dirty="0"/>
          </a:p>
          <a:p>
            <a:r>
              <a:rPr lang="nl-NL" dirty="0"/>
              <a:t>Periodische grid</a:t>
            </a:r>
          </a:p>
          <a:p>
            <a:pPr lvl="1"/>
            <a:r>
              <a:rPr lang="nl-NL" dirty="0"/>
              <a:t>Rectangular</a:t>
            </a:r>
          </a:p>
          <a:p>
            <a:pPr lvl="1"/>
            <a:r>
              <a:rPr lang="nl-NL" dirty="0"/>
              <a:t>Triangular</a:t>
            </a:r>
          </a:p>
          <a:p>
            <a:pPr lvl="1"/>
            <a:r>
              <a:rPr lang="en-US" dirty="0"/>
              <a:t>Honeycomb</a:t>
            </a:r>
          </a:p>
          <a:p>
            <a:pPr lvl="1"/>
            <a:r>
              <a:rPr lang="en-US" dirty="0"/>
              <a:t>Quadtree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16C3EA-3B93-4E73-8B65-C2670DCCE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56B2B-F45F-4CB0-B80F-34A5BFA1F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1F9421-5A64-488B-824F-E18BC2C73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Grid constraints</a:t>
            </a:r>
            <a:endParaRPr lang="en-US" dirty="0"/>
          </a:p>
        </p:txBody>
      </p:sp>
      <p:pic>
        <p:nvPicPr>
          <p:cNvPr id="7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171F1FB7-B161-43AF-9985-F98122B44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023" y="2462152"/>
            <a:ext cx="1949319" cy="166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21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C773D3-A07C-40E4-9357-7DE0D022F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Woodpixel</a:t>
            </a:r>
          </a:p>
          <a:p>
            <a:pPr lvl="1"/>
            <a:r>
              <a:rPr lang="nl-NL" dirty="0"/>
              <a:t>Pipeline</a:t>
            </a:r>
          </a:p>
          <a:p>
            <a:pPr lvl="1"/>
            <a:r>
              <a:rPr lang="nl-NL" dirty="0"/>
              <a:t>Histogram matching</a:t>
            </a:r>
          </a:p>
          <a:p>
            <a:pPr lvl="1"/>
            <a:r>
              <a:rPr lang="nl-NL" dirty="0"/>
              <a:t>Patch matching</a:t>
            </a:r>
          </a:p>
          <a:p>
            <a:pPr lvl="1"/>
            <a:r>
              <a:rPr lang="nl-NL" dirty="0"/>
              <a:t>Histogram correction</a:t>
            </a:r>
          </a:p>
          <a:p>
            <a:pPr lvl="1"/>
            <a:r>
              <a:rPr lang="nl-NL" dirty="0"/>
              <a:t>Patch selection</a:t>
            </a:r>
          </a:p>
          <a:p>
            <a:pPr lvl="1"/>
            <a:r>
              <a:rPr lang="nl-NL" dirty="0"/>
              <a:t>Patch shape</a:t>
            </a:r>
          </a:p>
          <a:p>
            <a:r>
              <a:rPr lang="nl-NL" dirty="0"/>
              <a:t>Alternatieve invalshoeken</a:t>
            </a:r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AC469-8F25-45AE-9847-DFD948D17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FDB8-ED8D-4D0D-A14F-F3C56B11A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7DBB31-DA36-4412-BCDC-E7057F3F6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/>
              <a:t>Inhoudstafel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56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05AF5E-DF04-4080-A427-F0419E3717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000" y="1656000"/>
                <a:ext cx="4616486" cy="4464000"/>
              </a:xfrm>
            </p:spPr>
            <p:txBody>
              <a:bodyPr/>
              <a:lstStyle/>
              <a:p>
                <a:r>
                  <a:rPr lang="nl-NL" dirty="0"/>
                  <a:t>Periodische grid</a:t>
                </a:r>
              </a:p>
              <a:p>
                <a:pPr lvl="1"/>
                <a:r>
                  <a:rPr lang="nl-NL" dirty="0"/>
                  <a:t>Escherization [4]</a:t>
                </a:r>
              </a:p>
              <a:p>
                <a:pPr lvl="1"/>
                <a:endParaRPr lang="nl-NL" dirty="0"/>
              </a:p>
              <a:p>
                <a:pPr lvl="1"/>
                <a:r>
                  <a:rPr lang="nl-NL" dirty="0"/>
                  <a:t>Vervorm input tegel zodat ze het vlak kan opvullen</a:t>
                </a:r>
              </a:p>
              <a:p>
                <a:pPr lvl="1"/>
                <a:endParaRPr lang="nl-NL" dirty="0"/>
              </a:p>
              <a:p>
                <a:pPr lvl="1"/>
                <a:r>
                  <a:rPr lang="nl-NL" dirty="0"/>
                  <a:t>Leuk idee:</a:t>
                </a:r>
              </a:p>
              <a:p>
                <a:pPr marL="914400" lvl="2" indent="0">
                  <a:buNone/>
                </a:pPr>
                <a:r>
                  <a:rPr lang="nl-NL" dirty="0"/>
                  <a:t>De tile is de escherization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nl-NL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A05AF5E-DF04-4080-A427-F0419E3717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656000"/>
                <a:ext cx="4616486" cy="4464000"/>
              </a:xfrm>
              <a:blipFill>
                <a:blip r:embed="rId2"/>
                <a:stretch>
                  <a:fillRect l="-1715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7E8A0C-B6AC-4144-80D0-A08463B59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E31C8-878A-4855-AD99-9AA0165D1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9B6F2B-0859-4F29-8470-7798563B8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Grid constraints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6BE30-5822-481D-A9AB-1F1C05B5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662" y="2386012"/>
            <a:ext cx="1590675" cy="2085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5FB872-2CD2-4778-89B6-6514AED54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800" y="966786"/>
            <a:ext cx="48768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55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D8D72D5-B101-4FC6-95DE-9DAD2D527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Voronoi</a:t>
                </a:r>
              </a:p>
              <a:p>
                <a:pPr lvl="1"/>
                <a:r>
                  <a:rPr lang="nl-NL" dirty="0"/>
                  <a:t>Veel interessante kenmerken</a:t>
                </a:r>
              </a:p>
              <a:p>
                <a:pPr lvl="1"/>
                <a:r>
                  <a:rPr lang="nl-NL" dirty="0"/>
                  <a:t>Veel onderzoek</a:t>
                </a:r>
              </a:p>
              <a:p>
                <a:pPr lvl="1"/>
                <a:endParaRPr lang="nl-NL" dirty="0"/>
              </a:p>
              <a:p>
                <a:pPr lvl="1"/>
                <a:r>
                  <a:rPr lang="nl-NL" dirty="0"/>
                  <a:t>Voronoi alignen aan de edges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nl-NL" b="0" dirty="0"/>
              </a:p>
              <a:p>
                <a:pPr lvl="1"/>
                <a:r>
                  <a:rPr lang="en-US" dirty="0" err="1"/>
                  <a:t>Granulariteit</a:t>
                </a:r>
                <a:r>
                  <a:rPr lang="en-US" dirty="0"/>
                  <a:t> </a:t>
                </a:r>
                <a:r>
                  <a:rPr lang="en-US" dirty="0" err="1"/>
                  <a:t>verfijnen</a:t>
                </a:r>
                <a:r>
                  <a:rPr lang="en-US" dirty="0"/>
                  <a:t> op </a:t>
                </a:r>
                <a:r>
                  <a:rPr lang="en-US" dirty="0" err="1"/>
                  <a:t>plaatsen</a:t>
                </a:r>
                <a:r>
                  <a:rPr lang="en-US" dirty="0"/>
                  <a:t> met </a:t>
                </a:r>
                <a:r>
                  <a:rPr lang="en-US" dirty="0" err="1"/>
                  <a:t>veel</a:t>
                </a:r>
                <a:r>
                  <a:rPr lang="en-US" dirty="0"/>
                  <a:t> detail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 err="1">
                    <a:sym typeface="Wingdings" panose="05000000000000000000" pitchFamily="2" charset="2"/>
                  </a:rPr>
                  <a:t>Veel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potentie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D8D72D5-B101-4FC6-95DE-9DAD2D527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DEA68E-CDF9-4486-AE43-59755DBD7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AD129-26E7-416B-BFBD-C440FCF2F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D6EDB5-F28C-4B5D-A2EF-77AA2E1A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Grid constraints</a:t>
            </a:r>
            <a:endParaRPr lang="en-US" dirty="0"/>
          </a:p>
        </p:txBody>
      </p:sp>
      <p:pic>
        <p:nvPicPr>
          <p:cNvPr id="7" name="Picture 6" descr="A picture containing indoor, dome, floor&#10;&#10;Description automatically generated">
            <a:extLst>
              <a:ext uri="{FF2B5EF4-FFF2-40B4-BE49-F238E27FC236}">
                <a16:creationId xmlns:a16="http://schemas.microsoft.com/office/drawing/2014/main" id="{F32C0510-3107-45BF-AF2E-ACE502DC0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9" t="6970" r="2859" b="2924"/>
          <a:stretch/>
        </p:blipFill>
        <p:spPr>
          <a:xfrm>
            <a:off x="8725045" y="1932828"/>
            <a:ext cx="2952171" cy="282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8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30FA0BF-7658-4AD8-AEC4-E3C07AF49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000" y="1656000"/>
                <a:ext cx="5363217" cy="4464000"/>
              </a:xfrm>
            </p:spPr>
            <p:txBody>
              <a:bodyPr/>
              <a:lstStyle/>
              <a:p>
                <a:r>
                  <a:rPr lang="nl-NL" dirty="0"/>
                  <a:t>Mondriaan</a:t>
                </a:r>
              </a:p>
              <a:p>
                <a:endParaRPr lang="nl-NL" dirty="0"/>
              </a:p>
              <a:p>
                <a:pPr lvl="1"/>
                <a:r>
                  <a:rPr lang="nl-NL" dirty="0"/>
                  <a:t>Gebruik enkel Mondriaan-achtige tegels 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nl-NL" dirty="0"/>
                  <a:t> op te vullen</a:t>
                </a:r>
              </a:p>
              <a:p>
                <a:pPr lvl="1"/>
                <a:endParaRPr lang="nl-NL" dirty="0"/>
              </a:p>
              <a:p>
                <a:pPr lvl="1"/>
                <a:r>
                  <a:rPr lang="nl-NL" dirty="0"/>
                  <a:t>Welke regels zijn er nodig om een modriaan grid maken?</a:t>
                </a:r>
              </a:p>
              <a:p>
                <a:pPr lvl="1"/>
                <a:endParaRPr lang="nl-NL" dirty="0"/>
              </a:p>
              <a:p>
                <a:pPr marL="457200" lvl="1" indent="0">
                  <a:buNone/>
                </a:pPr>
                <a:r>
                  <a:rPr lang="nl-NL" dirty="0">
                    <a:sym typeface="Wingdings" panose="05000000000000000000" pitchFamily="2" charset="2"/>
                  </a:rPr>
                  <a:t> Voeg 2 pixels samen als ze langs elkaar liggen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𝑆</m:t>
                        </m:r>
                      </m:sub>
                    </m:sSub>
                  </m:oMath>
                </a14:m>
                <a:endParaRPr lang="nl-NL" dirty="0"/>
              </a:p>
              <a:p>
                <a:pPr lvl="1"/>
                <a:endParaRPr lang="nl-NL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30FA0BF-7658-4AD8-AEC4-E3C07AF49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656000"/>
                <a:ext cx="5363217" cy="4464000"/>
              </a:xfrm>
              <a:blipFill>
                <a:blip r:embed="rId2"/>
                <a:stretch>
                  <a:fillRect l="-1477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BDA87-6961-4123-9B2E-30A0A28C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D1A17-328A-4E75-AB74-5D8D4479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698EE-B36C-4F48-8F0B-19C0F325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Grid constraints</a:t>
            </a:r>
            <a:endParaRPr lang="en-US"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AEA547CF-E98A-4EB6-BDAE-14BA1AAC0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217" y="1449036"/>
            <a:ext cx="61722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14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EE19BF-0EA6-4FD4-A07C-E2414FF89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020743" cy="4464000"/>
          </a:xfrm>
        </p:spPr>
        <p:txBody>
          <a:bodyPr/>
          <a:lstStyle/>
          <a:p>
            <a:r>
              <a:rPr lang="nl-NL" dirty="0"/>
              <a:t>Kubisme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Zelfde vraag als bij Mondriaan</a:t>
            </a:r>
          </a:p>
          <a:p>
            <a:pPr lvl="1"/>
            <a:endParaRPr lang="nl-NL" dirty="0"/>
          </a:p>
          <a:p>
            <a:pPr marL="457200" lvl="1" indent="0">
              <a:buNone/>
            </a:pP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Welke regels definiëren een cubistische tegel?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7777AE-3C99-4416-92BB-7DF779C62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E625A-8A0B-4D42-8456-E3932747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7F5B64-13EB-4F0F-BAE4-74208C2A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Grid constraints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B2B4CD-4850-4619-B8DA-58169CC6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43" y="1992000"/>
            <a:ext cx="5355772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45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10A1E-ACE0-4A0B-AE42-5A974604B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4531259" cy="4464000"/>
          </a:xfrm>
        </p:spPr>
        <p:txBody>
          <a:bodyPr/>
          <a:lstStyle/>
          <a:p>
            <a:r>
              <a:rPr lang="nl-NL" dirty="0"/>
              <a:t>Tetronimos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Vul</a:t>
            </a:r>
            <a:r>
              <a:rPr lang="en-US" dirty="0"/>
              <a:t> </a:t>
            </a:r>
            <a:r>
              <a:rPr lang="en-US" dirty="0" err="1"/>
              <a:t>vlak</a:t>
            </a:r>
            <a:r>
              <a:rPr lang="en-US" dirty="0"/>
              <a:t> op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gelimiteerde</a:t>
            </a:r>
            <a:r>
              <a:rPr lang="en-US" dirty="0"/>
              <a:t> set </a:t>
            </a:r>
            <a:r>
              <a:rPr lang="en-US" dirty="0" err="1"/>
              <a:t>tegels</a:t>
            </a: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A480CB-312A-45F8-9C39-F69BEDD2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7ABD8-1B3B-42F1-9DC4-18FE1702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7F33D0-36E6-4E9E-B9B0-EDC926476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Grid constraints</a:t>
            </a:r>
            <a:endParaRPr lang="en-US" dirty="0"/>
          </a:p>
        </p:txBody>
      </p:sp>
      <p:pic>
        <p:nvPicPr>
          <p:cNvPr id="7" name="Picture 6" descr="A picture containing text, crossword puzzle, scoreboard&#10;&#10;Description automatically generated">
            <a:extLst>
              <a:ext uri="{FF2B5EF4-FFF2-40B4-BE49-F238E27FC236}">
                <a16:creationId xmlns:a16="http://schemas.microsoft.com/office/drawing/2014/main" id="{BABF263A-918A-4980-BA7B-375B9C70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79" y="1656000"/>
            <a:ext cx="6381287" cy="42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2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524E2D-946C-4B70-A364-B3631782EA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248562" cy="4464000"/>
          </a:xfrm>
        </p:spPr>
        <p:txBody>
          <a:bodyPr/>
          <a:lstStyle/>
          <a:p>
            <a:r>
              <a:rPr lang="nl-NL" dirty="0"/>
              <a:t>Gilmore leaves</a:t>
            </a:r>
          </a:p>
          <a:p>
            <a:endParaRPr lang="nl-NL" dirty="0"/>
          </a:p>
          <a:p>
            <a:pPr lvl="1"/>
            <a:r>
              <a:rPr lang="nl-NL" dirty="0"/>
              <a:t>Is in essentie niet meer dan een speciale soort tile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Niet interessant genoeg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C4C19-34FA-4B3B-AF85-55C671F50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754F1-3CB6-4BBF-B67E-ED510103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8BE083-1BEB-47C2-BCFC-BCBC41F4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Grid constraints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7E5E1-6A1A-422A-ADFB-8D8E6993A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923" y="1656000"/>
            <a:ext cx="6143484" cy="33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04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17AD-D179-448C-BFBE-B89BD8C82F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Tot nu komen de grid constraints enkel neer op een keuze tussen tiles</a:t>
                </a:r>
              </a:p>
              <a:p>
                <a:pPr lvl="1"/>
                <a:r>
                  <a:rPr lang="nl-NL" dirty="0"/>
                  <a:t>Ofwel een vaste set (tetronimos, gillmore leaves, ...)</a:t>
                </a:r>
              </a:p>
              <a:p>
                <a:pPr lvl="1"/>
                <a:r>
                  <a:rPr lang="nl-NL" dirty="0"/>
                  <a:t>Ofwel een procedurale vaste set (escherization)</a:t>
                </a:r>
              </a:p>
              <a:p>
                <a:pPr lvl="1"/>
                <a:r>
                  <a:rPr lang="nl-NL" dirty="0"/>
                  <a:t>Ofwel een familie van tiles (voronoi, cubisme, mondriaan)</a:t>
                </a:r>
              </a:p>
              <a:p>
                <a:pPr lvl="1"/>
                <a:endParaRPr lang="nl-NL" dirty="0"/>
              </a:p>
              <a:p>
                <a:r>
                  <a:rPr lang="nl-NL" dirty="0"/>
                  <a:t>Wat als</a:t>
                </a:r>
              </a:p>
              <a:p>
                <a:pPr lvl="1"/>
                <a:r>
                  <a:rPr lang="nl-NL" dirty="0"/>
                  <a:t>De tegels uit een afbeelding worden geleerd?</a:t>
                </a:r>
              </a:p>
              <a:p>
                <a:pPr lvl="1"/>
                <a:r>
                  <a:rPr lang="nl-NL" dirty="0"/>
                  <a:t>Input wordt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err="1"/>
                  <a:t>Bv</a:t>
                </a:r>
                <a:r>
                  <a:rPr lang="en-US" dirty="0"/>
                  <a:t>: </a:t>
                </a:r>
                <a:r>
                  <a:rPr lang="en-US" dirty="0" err="1"/>
                  <a:t>kunnen</a:t>
                </a:r>
                <a:r>
                  <a:rPr lang="en-US" dirty="0"/>
                  <a:t> we </a:t>
                </a:r>
                <a:r>
                  <a:rPr lang="en-US" dirty="0" err="1"/>
                  <a:t>een</a:t>
                </a:r>
                <a:r>
                  <a:rPr lang="en-US" dirty="0"/>
                  <a:t> </a:t>
                </a:r>
                <a:r>
                  <a:rPr lang="en-US" dirty="0" err="1"/>
                  <a:t>mondriaan</a:t>
                </a:r>
                <a:r>
                  <a:rPr lang="en-US" dirty="0"/>
                  <a:t> </a:t>
                </a:r>
                <a:r>
                  <a:rPr lang="en-US" dirty="0" err="1"/>
                  <a:t>tegels</a:t>
                </a:r>
                <a:r>
                  <a:rPr lang="en-US" dirty="0"/>
                  <a:t> </a:t>
                </a:r>
                <a:r>
                  <a:rPr lang="en-US" dirty="0" err="1"/>
                  <a:t>leren</a:t>
                </a:r>
                <a:r>
                  <a:rPr lang="en-US" dirty="0"/>
                  <a:t> </a:t>
                </a:r>
                <a:r>
                  <a:rPr lang="en-US" dirty="0" err="1"/>
                  <a:t>uit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4A3217AD-D179-448C-BFBE-B89BD8C82F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45714-519F-478E-B886-BEF716DBA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DAA1E-06C4-4754-9BB1-A78A3C2B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6FA824-47B7-4F56-9D57-B94CC2AE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Grid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934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9BD12D-FE47-4250-8CF1-0FC40D14E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000" y="1656000"/>
                <a:ext cx="7548404" cy="4464000"/>
              </a:xfrm>
            </p:spPr>
            <p:txBody>
              <a:bodyPr/>
              <a:lstStyle/>
              <a:p>
                <a:r>
                  <a:rPr lang="nl-NL" dirty="0"/>
                  <a:t>Gebruik edge/cross detection om tiles 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te</a:t>
                </a:r>
                <a:r>
                  <a:rPr lang="en-US" dirty="0"/>
                  <a:t> </a:t>
                </a:r>
                <a:r>
                  <a:rPr lang="en-US" dirty="0" err="1"/>
                  <a:t>halen</a:t>
                </a:r>
                <a:endParaRPr lang="en-US" dirty="0"/>
              </a:p>
              <a:p>
                <a:pPr lvl="1"/>
                <a:r>
                  <a:rPr lang="en-US" dirty="0" err="1"/>
                  <a:t>Bestaan</a:t>
                </a:r>
                <a:r>
                  <a:rPr lang="en-US" dirty="0"/>
                  <a:t> al </a:t>
                </a:r>
                <a:r>
                  <a:rPr lang="en-US" dirty="0" err="1"/>
                  <a:t>meerdere</a:t>
                </a:r>
                <a:r>
                  <a:rPr lang="en-US" dirty="0"/>
                  <a:t> </a:t>
                </a:r>
                <a:r>
                  <a:rPr lang="en-US" dirty="0" err="1"/>
                  <a:t>implementaties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Maar hoe </a:t>
                </a:r>
                <a:r>
                  <a:rPr lang="en-US" dirty="0" err="1"/>
                  <a:t>leren</a:t>
                </a:r>
                <a:r>
                  <a:rPr lang="en-US" dirty="0"/>
                  <a:t> we constraints?</a:t>
                </a:r>
              </a:p>
              <a:p>
                <a:pPr lvl="1"/>
                <a:r>
                  <a:rPr lang="en-US" dirty="0" err="1"/>
                  <a:t>Vaste</a:t>
                </a:r>
                <a:r>
                  <a:rPr lang="en-US" dirty="0"/>
                  <a:t> set van </a:t>
                </a:r>
                <a:r>
                  <a:rPr lang="en-US" dirty="0" err="1"/>
                  <a:t>mogelijke</a:t>
                </a:r>
                <a:r>
                  <a:rPr lang="en-US" dirty="0"/>
                  <a:t> </a:t>
                </a:r>
                <a:r>
                  <a:rPr lang="en-US" dirty="0" err="1"/>
                  <a:t>vormen</a:t>
                </a:r>
                <a:r>
                  <a:rPr lang="en-US" dirty="0"/>
                  <a:t> / families </a:t>
                </a:r>
                <a:r>
                  <a:rPr lang="en-US" dirty="0" err="1"/>
                  <a:t>herkennen</a:t>
                </a:r>
                <a:endParaRPr lang="en-US" dirty="0"/>
              </a:p>
              <a:p>
                <a:pPr lvl="2"/>
                <a:r>
                  <a:rPr lang="en-US" dirty="0"/>
                  <a:t>Object recognition</a:t>
                </a:r>
              </a:p>
              <a:p>
                <a:pPr lvl="2"/>
                <a:r>
                  <a:rPr lang="en-US" dirty="0"/>
                  <a:t>Polygon recognition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 err="1"/>
                  <a:t>Informatie</a:t>
                </a:r>
                <a:r>
                  <a:rPr lang="en-US" dirty="0"/>
                  <a:t> </a:t>
                </a:r>
                <a:r>
                  <a:rPr lang="en-US" dirty="0" err="1"/>
                  <a:t>meegeven</a:t>
                </a:r>
                <a:r>
                  <a:rPr lang="en-US" dirty="0"/>
                  <a:t> </a:t>
                </a:r>
                <a:r>
                  <a:rPr lang="en-US" dirty="0" err="1"/>
                  <a:t>aan</a:t>
                </a:r>
                <a:r>
                  <a:rPr lang="en-US" dirty="0"/>
                  <a:t> het </a:t>
                </a:r>
                <a:r>
                  <a:rPr lang="en-US" dirty="0" err="1"/>
                  <a:t>algoritme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9BD12D-FE47-4250-8CF1-0FC40D14E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656000"/>
                <a:ext cx="7548404" cy="4464000"/>
              </a:xfrm>
              <a:blipFill>
                <a:blip r:embed="rId2"/>
                <a:stretch>
                  <a:fillRect l="-1049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F013B-D530-41F8-B7CE-BEDB138D2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D6E3F-C332-4BFC-8D4A-72D9A932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119A70-9278-46F8-80E3-1EE8DFAE5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Grid learning</a:t>
            </a:r>
            <a:endParaRPr lang="en-US" dirty="0"/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0477875B-B2C2-4C80-973C-BD54E3B3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202" y="207036"/>
            <a:ext cx="2655215" cy="2075573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807B8B2-14ED-4928-B033-4301F1357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9202" y="3937048"/>
            <a:ext cx="2655216" cy="2075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847430-5215-4316-BC42-D5DCB0E0160F}"/>
              </a:ext>
            </a:extLst>
          </p:cNvPr>
          <p:cNvSpPr txBox="1"/>
          <p:nvPr/>
        </p:nvSpPr>
        <p:spPr>
          <a:xfrm>
            <a:off x="9924249" y="2920952"/>
            <a:ext cx="150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median filter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DE1024-A061-4720-99CA-93F07786C1D9}"/>
              </a:ext>
            </a:extLst>
          </p:cNvPr>
          <p:cNvCxnSpPr>
            <a:cxnSpLocks/>
          </p:cNvCxnSpPr>
          <p:nvPr/>
        </p:nvCxnSpPr>
        <p:spPr>
          <a:xfrm>
            <a:off x="11598372" y="2504187"/>
            <a:ext cx="0" cy="12028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8863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5ABB39-8583-4B4B-A755-BAD1062B0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6642096" cy="4464000"/>
          </a:xfrm>
        </p:spPr>
        <p:txBody>
          <a:bodyPr/>
          <a:lstStyle/>
          <a:p>
            <a:r>
              <a:rPr lang="en-US" dirty="0" err="1"/>
              <a:t>Tegelkeuze</a:t>
            </a:r>
            <a:r>
              <a:rPr lang="en-US" dirty="0"/>
              <a:t>:</a:t>
            </a:r>
          </a:p>
          <a:p>
            <a:endParaRPr lang="en-US" dirty="0"/>
          </a:p>
          <a:p>
            <a:pPr lvl="1"/>
            <a:r>
              <a:rPr lang="en-US" dirty="0" err="1"/>
              <a:t>Gebruik</a:t>
            </a:r>
            <a:r>
              <a:rPr lang="en-US" dirty="0"/>
              <a:t> de </a:t>
            </a:r>
            <a:r>
              <a:rPr lang="en-US" dirty="0" err="1"/>
              <a:t>exacte</a:t>
            </a:r>
            <a:r>
              <a:rPr lang="en-US" dirty="0"/>
              <a:t> </a:t>
            </a:r>
            <a:r>
              <a:rPr lang="en-US" dirty="0" err="1"/>
              <a:t>tegels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Herken</a:t>
            </a:r>
            <a:r>
              <a:rPr lang="en-US" dirty="0"/>
              <a:t> </a:t>
            </a:r>
            <a:r>
              <a:rPr lang="en-US" dirty="0" err="1"/>
              <a:t>eigenschappen</a:t>
            </a:r>
            <a:r>
              <a:rPr lang="en-US" dirty="0"/>
              <a:t> in de </a:t>
            </a:r>
            <a:r>
              <a:rPr lang="en-US" dirty="0" err="1"/>
              <a:t>tegels</a:t>
            </a:r>
            <a:r>
              <a:rPr lang="en-US" dirty="0"/>
              <a:t> om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tegels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Recursieve</a:t>
            </a:r>
            <a:r>
              <a:rPr lang="en-US" dirty="0"/>
              <a:t> </a:t>
            </a:r>
            <a:r>
              <a:rPr lang="en-US" dirty="0" err="1"/>
              <a:t>toepassing</a:t>
            </a:r>
            <a:r>
              <a:rPr lang="en-US" dirty="0"/>
              <a:t> van de grid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466CFD-E0FA-4EA1-A132-4FEE8B8AA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0A63F-04DF-4D8E-80F8-188F4724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D4448B-EA22-4636-B7F3-3CEFB7BA7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Grid learning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3D8729-83AA-4833-B4E9-994C7681C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113" y="783036"/>
            <a:ext cx="4588106" cy="45831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BF1BB4-4A66-46CF-A91A-4DA7F61E5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511" y="3074611"/>
            <a:ext cx="1827943" cy="18259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557446-A2F9-423F-82B9-9B22548F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567" y="783036"/>
            <a:ext cx="1850651" cy="1848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E376E4-94E2-4AB4-A4BA-507C3188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455" y="3072675"/>
            <a:ext cx="1363546" cy="1825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BD1290-D18B-4C25-B62E-A361E1837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8507632" y="1480215"/>
            <a:ext cx="1363546" cy="18259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4A1C70-9B4F-4C45-91AF-DD9FD112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91" y="2628202"/>
            <a:ext cx="1363546" cy="18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2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8F2841-FA21-4E02-BCDA-9E039ABD6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Interessante challenge</a:t>
                </a:r>
              </a:p>
              <a:p>
                <a:pPr lvl="1"/>
                <a:endParaRPr lang="nl-NL" dirty="0"/>
              </a:p>
              <a:p>
                <a:pPr lvl="1"/>
                <a:r>
                  <a:rPr lang="nl-NL" dirty="0"/>
                  <a:t>Grid creatie en afstandsfunctie moeten rekening houden met beide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28F2841-FA21-4E02-BCDA-9E039ABD6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FC76E-D4B8-4340-9A61-FA00E0148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2E1F0-4913-488E-921D-9E42BD76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8C34FB3-7B03-4D2D-8D20-3411C1ECAC6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dirty="0"/>
                  <a:t>Meerdere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8C34FB3-7B03-4D2D-8D20-3411C1ECAC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759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376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D59C5C-E346-4F8D-B896-8EB05901A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359036"/>
            <a:ext cx="11041200" cy="4464000"/>
          </a:xfrm>
        </p:spPr>
        <p:txBody>
          <a:bodyPr/>
          <a:lstStyle/>
          <a:p>
            <a:r>
              <a:rPr lang="en-US" dirty="0" err="1"/>
              <a:t>Woodpixel</a:t>
            </a:r>
            <a:r>
              <a:rPr lang="en-US" dirty="0"/>
              <a:t> [1]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926838-FB51-4708-A66C-FA57C0E5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C02179-E03A-44B7-9774-3445957F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7A6B97-DC7A-4F4B-8902-BDCBE24F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Originele paper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07ACC-EAEA-49D9-A0F5-788020DDE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995" y="0"/>
            <a:ext cx="5024005" cy="621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AA4D8-A88F-4BEB-AB56-7ED113E9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40" y="2247078"/>
            <a:ext cx="2536778" cy="17662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983CD4-6FE5-4F27-9495-8B5FE21A31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02"/>
          <a:stretch/>
        </p:blipFill>
        <p:spPr>
          <a:xfrm>
            <a:off x="402600" y="4013286"/>
            <a:ext cx="2513239" cy="1809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397B85-A507-46EC-8C52-95A70A025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708" y="2977658"/>
            <a:ext cx="2672182" cy="18170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B38751-062F-4B6D-B4C1-6F4351F4E02A}"/>
              </a:ext>
            </a:extLst>
          </p:cNvPr>
          <p:cNvCxnSpPr>
            <a:cxnSpLocks/>
          </p:cNvCxnSpPr>
          <p:nvPr/>
        </p:nvCxnSpPr>
        <p:spPr>
          <a:xfrm>
            <a:off x="3033422" y="3130182"/>
            <a:ext cx="433425" cy="756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9196B6-A5D6-464D-BD0A-A90E914C3FE3}"/>
              </a:ext>
            </a:extLst>
          </p:cNvPr>
          <p:cNvCxnSpPr>
            <a:cxnSpLocks/>
          </p:cNvCxnSpPr>
          <p:nvPr/>
        </p:nvCxnSpPr>
        <p:spPr>
          <a:xfrm flipV="1">
            <a:off x="2986458" y="4006239"/>
            <a:ext cx="480504" cy="1031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1FF1EE-76BD-459B-95CE-623D866CD72E}"/>
              </a:ext>
            </a:extLst>
          </p:cNvPr>
          <p:cNvCxnSpPr>
            <a:cxnSpLocks/>
          </p:cNvCxnSpPr>
          <p:nvPr/>
        </p:nvCxnSpPr>
        <p:spPr>
          <a:xfrm>
            <a:off x="3548619" y="3952959"/>
            <a:ext cx="67408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AD5F5C-1455-4A1C-B5BD-B36AE9AACF75}"/>
                  </a:ext>
                </a:extLst>
              </p:cNvPr>
              <p:cNvSpPr txBox="1"/>
              <p:nvPr/>
            </p:nvSpPr>
            <p:spPr>
              <a:xfrm>
                <a:off x="2980463" y="2700659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AD5F5C-1455-4A1C-B5BD-B36AE9AAC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0463" y="2700659"/>
                <a:ext cx="238014" cy="276999"/>
              </a:xfrm>
              <a:prstGeom prst="rect">
                <a:avLst/>
              </a:prstGeom>
              <a:blipFill>
                <a:blip r:embed="rId6"/>
                <a:stretch>
                  <a:fillRect l="-23077" r="-256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D857C6-E906-422B-81FA-DA3D590108E5}"/>
                  </a:ext>
                </a:extLst>
              </p:cNvPr>
              <p:cNvSpPr txBox="1"/>
              <p:nvPr/>
            </p:nvSpPr>
            <p:spPr>
              <a:xfrm>
                <a:off x="2952980" y="5093182"/>
                <a:ext cx="265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D857C6-E906-422B-81FA-DA3D59010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980" y="5093182"/>
                <a:ext cx="265777" cy="276999"/>
              </a:xfrm>
              <a:prstGeom prst="rect">
                <a:avLst/>
              </a:prstGeom>
              <a:blipFill>
                <a:blip r:embed="rId7"/>
                <a:stretch>
                  <a:fillRect l="-18182" r="-227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067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D7EB11-AEEB-4657-B12F-FEB4ABC3E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Veel mogelijkheden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Patch selection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Histogram equalization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Afstandsfunctie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A812F-5844-419A-888E-626246DD0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0C0F7-4320-45F9-8EFC-3726AC8B9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D1CCEC-A670-44F1-B1CA-63545071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Verbeter bestaande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66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93DF12-597D-4B75-939C-ED42FA2AC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Focus op het aanpassen van de grid</a:t>
            </a:r>
          </a:p>
          <a:p>
            <a:pPr lvl="1"/>
            <a:r>
              <a:rPr lang="nl-NL" dirty="0"/>
              <a:t>Mondriaan</a:t>
            </a:r>
          </a:p>
          <a:p>
            <a:pPr lvl="1"/>
            <a:r>
              <a:rPr lang="nl-NL" dirty="0"/>
              <a:t>Voronoi</a:t>
            </a:r>
          </a:p>
          <a:p>
            <a:pPr lvl="1"/>
            <a:r>
              <a:rPr lang="nl-NL" dirty="0"/>
              <a:t>Kubisme</a:t>
            </a:r>
          </a:p>
          <a:p>
            <a:pPr lvl="1"/>
            <a:endParaRPr lang="nl-NL" dirty="0"/>
          </a:p>
          <a:p>
            <a:r>
              <a:rPr lang="nl-NL" dirty="0"/>
              <a:t>Andere delen van de Woodpixel pipeline kunnen geoptimaliseerd worden</a:t>
            </a:r>
          </a:p>
          <a:p>
            <a:pPr lvl="1"/>
            <a:r>
              <a:rPr lang="nl-NL" dirty="0"/>
              <a:t>Features</a:t>
            </a:r>
          </a:p>
          <a:p>
            <a:pPr lvl="1"/>
            <a:r>
              <a:rPr lang="nl-NL" dirty="0"/>
              <a:t>Afstandsfunctie</a:t>
            </a:r>
          </a:p>
          <a:p>
            <a:pPr lvl="1"/>
            <a:r>
              <a:rPr lang="nl-NL" dirty="0"/>
              <a:t>Equalisatie</a:t>
            </a:r>
          </a:p>
          <a:p>
            <a:pPr lvl="1"/>
            <a:r>
              <a:rPr lang="nl-NL" dirty="0"/>
              <a:t>Patch selection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09D2DB-6FF8-48BE-88A6-68CCCA9A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CDC3B-87A1-434F-AEBA-1B250338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18FF0F-6DAD-4548-9031-04300F80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062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81A4F2-D154-4D83-9657-102D7673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Questions?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39D89-397E-48FC-BF7E-3A1B0883F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662BB-92E1-4A83-9B6E-CEB578C8B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9603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DED518-1726-49F4-94AC-89DFFC2D7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970" y="1396629"/>
            <a:ext cx="11447267" cy="44640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Iseringhausen</a:t>
            </a:r>
            <a:r>
              <a:rPr lang="en-US" dirty="0"/>
              <a:t>, J., </a:t>
            </a:r>
            <a:r>
              <a:rPr lang="en-US" dirty="0" err="1"/>
              <a:t>Weinmann</a:t>
            </a:r>
            <a:r>
              <a:rPr lang="en-US" dirty="0"/>
              <a:t>, M., Huang, W., &amp; Hullin, M. (2020). Computational Parquetry: Fabricated Style Transfer with Wood Pixels</a:t>
            </a:r>
            <a:r>
              <a:rPr lang="en-US" i="1" dirty="0"/>
              <a:t>. ACM Trans. Graph., 39(2).</a:t>
            </a:r>
          </a:p>
          <a:p>
            <a:r>
              <a:rPr lang="en-US" dirty="0"/>
              <a:t>Ren, Y., Panetta, J., Chen, T., </a:t>
            </a:r>
            <a:r>
              <a:rPr lang="en-US" dirty="0" err="1"/>
              <a:t>Isvoranu</a:t>
            </a:r>
            <a:r>
              <a:rPr lang="en-US" dirty="0"/>
              <a:t>, F., </a:t>
            </a:r>
            <a:r>
              <a:rPr lang="en-US" dirty="0" err="1"/>
              <a:t>Poincloux</a:t>
            </a:r>
            <a:r>
              <a:rPr lang="en-US" dirty="0"/>
              <a:t>, S., Brandt, C., Martin, A., &amp; Pauly, M. (2021). 3D Weaving with Curved Ribbons</a:t>
            </a:r>
            <a:r>
              <a:rPr lang="en-US" i="1" dirty="0"/>
              <a:t>. ACM Trans. Graph., 40(4).</a:t>
            </a:r>
          </a:p>
          <a:p>
            <a:r>
              <a:rPr lang="en-US" dirty="0"/>
              <a:t>Christian </a:t>
            </a:r>
            <a:r>
              <a:rPr lang="en-US" dirty="0" err="1"/>
              <a:t>Schüller</a:t>
            </a:r>
            <a:r>
              <a:rPr lang="en-US" dirty="0"/>
              <a:t> and Roi </a:t>
            </a:r>
            <a:r>
              <a:rPr lang="en-US" dirty="0" err="1"/>
              <a:t>Poranne</a:t>
            </a:r>
            <a:r>
              <a:rPr lang="en-US" dirty="0"/>
              <a:t> and Olga </a:t>
            </a:r>
            <a:r>
              <a:rPr lang="en-US" dirty="0" err="1"/>
              <a:t>Sorkine</a:t>
            </a:r>
            <a:r>
              <a:rPr lang="en-US" dirty="0"/>
              <a:t>-Hornung (2017). Shape Representation by </a:t>
            </a:r>
            <a:r>
              <a:rPr lang="en-US" dirty="0" err="1"/>
              <a:t>Zippable</a:t>
            </a:r>
            <a:r>
              <a:rPr lang="en-US" dirty="0"/>
              <a:t> Ribbons</a:t>
            </a:r>
            <a:r>
              <a:rPr lang="en-US" i="1" dirty="0"/>
              <a:t>. </a:t>
            </a:r>
            <a:r>
              <a:rPr lang="en-US" i="1" dirty="0" err="1"/>
              <a:t>CoRR</a:t>
            </a:r>
            <a:r>
              <a:rPr lang="en-US" i="1" dirty="0"/>
              <a:t>, abs/1711.02450.</a:t>
            </a:r>
          </a:p>
          <a:p>
            <a:r>
              <a:rPr lang="en-GB" dirty="0"/>
              <a:t>Kaplan, C., &amp; </a:t>
            </a:r>
            <a:r>
              <a:rPr lang="en-GB" dirty="0" err="1"/>
              <a:t>Salesin</a:t>
            </a:r>
            <a:r>
              <a:rPr lang="en-GB" dirty="0"/>
              <a:t>, D. (2000). </a:t>
            </a:r>
            <a:r>
              <a:rPr lang="en-GB" dirty="0" err="1"/>
              <a:t>Escherization</a:t>
            </a:r>
            <a:r>
              <a:rPr lang="en-GB" dirty="0"/>
              <a:t>. In </a:t>
            </a:r>
            <a:r>
              <a:rPr lang="en-GB" i="1" dirty="0"/>
              <a:t>Proceedings of the 27th Annual Conference on Computer Graphics and Interactive Techniques</a:t>
            </a:r>
            <a:r>
              <a:rPr lang="en-GB" dirty="0"/>
              <a:t> (pp. 499–510). ACM Press/Addison-Wesley Publishing Co..</a:t>
            </a:r>
            <a:br>
              <a:rPr lang="en-US" i="1" dirty="0"/>
            </a:br>
            <a:br>
              <a:rPr lang="en-US" i="1" dirty="0"/>
            </a:br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EEE717-8035-450B-A167-CAC5A0AA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411A95-9718-4513-A70C-50E864DE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43056A-4592-46AD-AD15-64307268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Related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26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926838-FB51-4708-A66C-FA57C0E57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C02179-E03A-44B7-9774-3445957F7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4C2EC91-35ED-48FF-A0CD-EC70582C5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Pipeline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33FE24-91B2-4753-A81C-46769AE2B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7340"/>
            <a:ext cx="12192000" cy="25120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CD0E29-48C6-46C6-B27D-4E3158BC7F35}"/>
              </a:ext>
            </a:extLst>
          </p:cNvPr>
          <p:cNvCxnSpPr/>
          <p:nvPr/>
        </p:nvCxnSpPr>
        <p:spPr>
          <a:xfrm flipV="1">
            <a:off x="4021741" y="4036982"/>
            <a:ext cx="0" cy="11247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83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F02A2F0-0635-4F6D-99CF-572F65A03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000" y="1656000"/>
                <a:ext cx="4801543" cy="4464000"/>
              </a:xfrm>
            </p:spPr>
            <p:txBody>
              <a:bodyPr/>
              <a:lstStyle/>
              <a:p>
                <a:r>
                  <a:rPr lang="nl-NL" dirty="0"/>
                  <a:t>Kleurhistogrammen komen niet altijd overeen</a:t>
                </a:r>
              </a:p>
              <a:p>
                <a:pPr lvl="1"/>
                <a:r>
                  <a:rPr lang="nl-NL" dirty="0"/>
                  <a:t>Het hout beslaagt meestal een kleiner kleurengamma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nl-NL" dirty="0">
                  <a:sym typeface="Wingdings" panose="05000000000000000000" pitchFamily="2" charset="2"/>
                </a:endParaRPr>
              </a:p>
              <a:p>
                <a:endParaRPr lang="nl-NL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CDF-based histogram equalization</a:t>
                </a:r>
              </a:p>
            </p:txBody>
          </p:sp>
        </mc:Choice>
        <mc:Fallback xmlns="">
          <p:sp>
            <p:nvSpPr>
              <p:cNvPr id="16" name="Content Placeholder 15">
                <a:extLst>
                  <a:ext uri="{FF2B5EF4-FFF2-40B4-BE49-F238E27FC236}">
                    <a16:creationId xmlns:a16="http://schemas.microsoft.com/office/drawing/2014/main" id="{1F02A2F0-0635-4F6D-99CF-572F65A03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656000"/>
                <a:ext cx="4801543" cy="4464000"/>
              </a:xfrm>
              <a:blipFill>
                <a:blip r:embed="rId2"/>
                <a:stretch>
                  <a:fillRect l="-1904" t="-956" r="-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915D77-AFAA-44E2-8C82-9FEE83279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EFEB14-9F52-4ABD-B0AE-9D2E3318E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pPr/>
              <a:t>5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727B7-A989-4B11-B776-4B4B48C20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Histogram matching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239F34-47D0-4A09-8932-0AB192012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385" y="1359036"/>
            <a:ext cx="3129867" cy="4373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199F5-BD9B-46CE-BB47-BD668BE7A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737" y="1359036"/>
            <a:ext cx="3021948" cy="437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8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DBC06A-D201-47B8-A041-A8BAF0523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213792" cy="4464000"/>
          </a:xfrm>
        </p:spPr>
        <p:txBody>
          <a:bodyPr/>
          <a:lstStyle/>
          <a:p>
            <a:r>
              <a:rPr lang="nl-NL" dirty="0"/>
              <a:t>RGB histogram matching geeft verrassende resultaten</a:t>
            </a:r>
          </a:p>
          <a:p>
            <a:endParaRPr lang="nl-NL" dirty="0"/>
          </a:p>
          <a:p>
            <a:pPr marL="0" indent="0">
              <a:buNone/>
            </a:pPr>
            <a:r>
              <a:rPr lang="nl-NL" dirty="0">
                <a:sym typeface="Wingdings" panose="05000000000000000000" pitchFamily="2" charset="2"/>
              </a:rPr>
              <a:t> Enkel werken met grijswaarden (intensiteitshistogrammen)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8C7BE8-07B5-4142-9AEC-8EDB04FD4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DF807-0D76-4974-A172-2DC116B2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88CC1F-F1E0-4030-AEE4-769AEB0A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Histogram matching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CE9464-77EE-4B96-BE0D-608D90D3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580" y="2463342"/>
            <a:ext cx="2886075" cy="2905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E80964-63C6-4377-9A47-948E6FDCA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27"/>
          <a:stretch/>
        </p:blipFill>
        <p:spPr>
          <a:xfrm>
            <a:off x="5789792" y="1773000"/>
            <a:ext cx="2167834" cy="2052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AA5F36-020F-4701-9F7D-A83FA2D41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236"/>
          <a:stretch/>
        </p:blipFill>
        <p:spPr>
          <a:xfrm>
            <a:off x="5789792" y="3915905"/>
            <a:ext cx="2169385" cy="21902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C8A147-86C4-4B2B-9E24-8096F17125AF}"/>
              </a:ext>
            </a:extLst>
          </p:cNvPr>
          <p:cNvCxnSpPr/>
          <p:nvPr/>
        </p:nvCxnSpPr>
        <p:spPr>
          <a:xfrm>
            <a:off x="8041203" y="2841111"/>
            <a:ext cx="977994" cy="10264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F36AE6-7C5C-4BBF-AA16-E7B164C4468F}"/>
              </a:ext>
            </a:extLst>
          </p:cNvPr>
          <p:cNvCxnSpPr>
            <a:cxnSpLocks/>
          </p:cNvCxnSpPr>
          <p:nvPr/>
        </p:nvCxnSpPr>
        <p:spPr>
          <a:xfrm flipV="1">
            <a:off x="8041203" y="4100769"/>
            <a:ext cx="977994" cy="95190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260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84627-B015-4FFC-A51A-358F418E6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3BABA-976A-4BB5-8408-7CB2494C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438C62-90C9-4081-A25F-28CCB00B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Patch matching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504A227-4CDE-4CE4-91E5-F0D38884C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56000"/>
            <a:ext cx="5291400" cy="4464000"/>
          </a:xfrm>
        </p:spPr>
        <p:txBody>
          <a:bodyPr/>
          <a:lstStyle/>
          <a:p>
            <a:r>
              <a:rPr lang="nl-NL" dirty="0"/>
              <a:t>Maakt gebruik van een euclidische afstand tussen originele patch en 2 features</a:t>
            </a:r>
          </a:p>
          <a:p>
            <a:endParaRPr lang="nl-NL" dirty="0"/>
          </a:p>
          <a:p>
            <a:pPr lvl="1"/>
            <a:r>
              <a:rPr lang="en-US" dirty="0" err="1"/>
              <a:t>Intensiteit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Randen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Misschien</a:t>
            </a:r>
            <a:r>
              <a:rPr lang="en-US" dirty="0"/>
              <a:t> </a:t>
            </a:r>
            <a:r>
              <a:rPr lang="en-US" dirty="0" err="1"/>
              <a:t>interessant</a:t>
            </a:r>
            <a:r>
              <a:rPr lang="en-US" dirty="0"/>
              <a:t> om </a:t>
            </a:r>
            <a:r>
              <a:rPr lang="en-US" dirty="0" err="1"/>
              <a:t>andere</a:t>
            </a:r>
            <a:r>
              <a:rPr lang="en-US" dirty="0"/>
              <a:t> features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testen</a:t>
            </a:r>
            <a:endParaRPr lang="en-US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50A7111E-594D-4D0C-9273-19F28CC42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600" y="1196975"/>
            <a:ext cx="5829250" cy="446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A502F0-AC19-4948-8432-4F1A9DEC8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000" y="1656000"/>
                <a:ext cx="5290726" cy="4464000"/>
              </a:xfrm>
            </p:spPr>
            <p:txBody>
              <a:bodyPr/>
              <a:lstStyle/>
              <a:p>
                <a:r>
                  <a:rPr lang="nl-NL" dirty="0"/>
                  <a:t>Histogram matching zorgt dat het volledige kleurengamma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gebruikt</a:t>
                </a:r>
                <a:r>
                  <a:rPr lang="en-US" dirty="0"/>
                  <a:t> word</a:t>
                </a:r>
              </a:p>
              <a:p>
                <a:endParaRPr lang="en-US" dirty="0"/>
              </a:p>
              <a:p>
                <a:r>
                  <a:rPr lang="en-US" dirty="0" err="1"/>
                  <a:t>Geen</a:t>
                </a:r>
                <a:r>
                  <a:rPr lang="en-US" dirty="0"/>
                  <a:t> matching </a:t>
                </a:r>
                <a:r>
                  <a:rPr lang="en-US" dirty="0" err="1"/>
                  <a:t>gebruikt</a:t>
                </a:r>
                <a:r>
                  <a:rPr lang="en-US" dirty="0"/>
                  <a:t> </a:t>
                </a:r>
                <a:r>
                  <a:rPr lang="en-US" dirty="0" err="1"/>
                  <a:t>enkel</a:t>
                </a:r>
                <a:r>
                  <a:rPr lang="en-US" dirty="0"/>
                  <a:t> de </a:t>
                </a:r>
                <a:r>
                  <a:rPr lang="en-US" dirty="0" err="1"/>
                  <a:t>lichte</a:t>
                </a:r>
                <a:r>
                  <a:rPr lang="en-US" dirty="0"/>
                  <a:t> </a:t>
                </a:r>
                <a:r>
                  <a:rPr lang="en-US" dirty="0" err="1"/>
                  <a:t>stukken</a:t>
                </a:r>
                <a:r>
                  <a:rPr lang="en-US" dirty="0"/>
                  <a:t> </a:t>
                </a:r>
                <a:r>
                  <a:rPr lang="en-US" dirty="0" err="1"/>
                  <a:t>hout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 err="1">
                    <a:sym typeface="Wingdings" panose="05000000000000000000" pitchFamily="2" charset="2"/>
                  </a:rPr>
                  <a:t>Interpolatie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err="1">
                    <a:sym typeface="Wingdings" panose="05000000000000000000" pitchFamily="2" charset="2"/>
                  </a:rPr>
                  <a:t>tussen</a:t>
                </a:r>
                <a:r>
                  <a:rPr lang="en-US" dirty="0">
                    <a:sym typeface="Wingdings" panose="05000000000000000000" pitchFamily="2" charset="2"/>
                  </a:rPr>
                  <a:t> de twee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A502F0-AC19-4948-8432-4F1A9DEC8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000" y="1656000"/>
                <a:ext cx="5290726" cy="4464000"/>
              </a:xfrm>
              <a:blipFill>
                <a:blip r:embed="rId2"/>
                <a:stretch>
                  <a:fillRect l="-1728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CAB92-A444-41C4-9F87-606F8C0F1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3BF33-CED2-4C72-87F6-81BCAFB5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7DCECC-DEF7-441D-8759-26AFFC83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Histogram correction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5EE0FB-EF7C-43F5-BD9B-6F737D460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449" y="1997138"/>
            <a:ext cx="6142817" cy="28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9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C266AE2-0AD2-4F70-BC56-72B597C644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De beste patch word gekozen op basis van de eerder vermelde afstandsfunctie</a:t>
                </a:r>
              </a:p>
              <a:p>
                <a:r>
                  <a:rPr lang="nl-NL" dirty="0"/>
                  <a:t>Een mask voorkomt dat patches herbruikt worden</a:t>
                </a:r>
              </a:p>
              <a:p>
                <a:endParaRPr lang="nl-NL" dirty="0"/>
              </a:p>
              <a:p>
                <a:r>
                  <a:rPr lang="en-US" dirty="0"/>
                  <a:t>De </a:t>
                </a:r>
                <a:r>
                  <a:rPr lang="en-US" dirty="0" err="1"/>
                  <a:t>volgorde</a:t>
                </a:r>
                <a:r>
                  <a:rPr lang="en-US" dirty="0"/>
                  <a:t> van patches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kan</a:t>
                </a:r>
                <a:r>
                  <a:rPr lang="en-US" dirty="0"/>
                  <a:t> op </a:t>
                </a:r>
                <a:r>
                  <a:rPr lang="en-US" dirty="0" err="1"/>
                  <a:t>meerdere</a:t>
                </a:r>
                <a:r>
                  <a:rPr lang="en-US" dirty="0"/>
                  <a:t> </a:t>
                </a:r>
                <a:r>
                  <a:rPr lang="en-US" dirty="0" err="1"/>
                  <a:t>manieren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Inside out</a:t>
                </a:r>
              </a:p>
              <a:p>
                <a:pPr lvl="1"/>
                <a:r>
                  <a:rPr lang="en-US" dirty="0"/>
                  <a:t>Salience</a:t>
                </a:r>
              </a:p>
              <a:p>
                <a:pPr lvl="1"/>
                <a:r>
                  <a:rPr lang="en-US" dirty="0"/>
                  <a:t>Mix van de twee</a:t>
                </a:r>
              </a:p>
              <a:p>
                <a:pPr lvl="1"/>
                <a:r>
                  <a:rPr lang="en-US" dirty="0" err="1"/>
                  <a:t>Verbetering</a:t>
                </a:r>
                <a:r>
                  <a:rPr lang="en-US" dirty="0"/>
                  <a:t> </a:t>
                </a:r>
                <a:r>
                  <a:rPr lang="en-US" dirty="0" err="1"/>
                  <a:t>mogelijk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C266AE2-0AD2-4F70-BC56-72B597C644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7E96F-51DF-4230-9A38-EA92EF491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5B1C3-BF0B-4B43-982A-9749957B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34FBC2-9209-45B4-A058-CEAEA82B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Patch selection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CD8A61-F660-4D14-AC91-CB26B63B3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657" y="4022764"/>
            <a:ext cx="4996543" cy="20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66739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1147</Words>
  <Application>Microsoft Office PowerPoint</Application>
  <PresentationFormat>Widescreen</PresentationFormat>
  <Paragraphs>294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KU Leuven</vt:lpstr>
      <vt:lpstr>KU Leuven Sedes</vt:lpstr>
      <vt:lpstr>Eerste tussentijdse presentatie  Parket Style Transfer: Afbeeldingen Hercreëren met Houten Pixels</vt:lpstr>
      <vt:lpstr>Inhoudstafel</vt:lpstr>
      <vt:lpstr>Originele paper</vt:lpstr>
      <vt:lpstr>Pipeline</vt:lpstr>
      <vt:lpstr>Histogram matching</vt:lpstr>
      <vt:lpstr>Histogram matching</vt:lpstr>
      <vt:lpstr>Patch matching</vt:lpstr>
      <vt:lpstr>Histogram correction </vt:lpstr>
      <vt:lpstr>Patch selection </vt:lpstr>
      <vt:lpstr>Patch shape</vt:lpstr>
      <vt:lpstr>Alternatieve invalshoeken</vt:lpstr>
      <vt:lpstr>Alternatieve invalshoeken</vt:lpstr>
      <vt:lpstr>Andere materialen</vt:lpstr>
      <vt:lpstr>3D </vt:lpstr>
      <vt:lpstr>3D</vt:lpstr>
      <vt:lpstr>3D</vt:lpstr>
      <vt:lpstr>3D</vt:lpstr>
      <vt:lpstr>3D</vt:lpstr>
      <vt:lpstr>Grid constraints</vt:lpstr>
      <vt:lpstr>Grid constraints</vt:lpstr>
      <vt:lpstr>Grid constraints</vt:lpstr>
      <vt:lpstr>Grid constraints</vt:lpstr>
      <vt:lpstr>Grid constraints</vt:lpstr>
      <vt:lpstr>Grid constraints</vt:lpstr>
      <vt:lpstr>Grid constraints</vt:lpstr>
      <vt:lpstr>Grid constraints</vt:lpstr>
      <vt:lpstr>Grid learning</vt:lpstr>
      <vt:lpstr>Grid learning</vt:lpstr>
      <vt:lpstr>Meerdere I_T</vt:lpstr>
      <vt:lpstr>Verbeter bestaande pipeline</vt:lpstr>
      <vt:lpstr>Conclusie</vt:lpstr>
      <vt:lpstr>Questions?</vt:lpstr>
      <vt:lpstr>Related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2021-11-03T14:12:47Z</dcterms:modified>
</cp:coreProperties>
</file>